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media6.mp4" ContentType="video/mp4"/>
  <Override PartName="/ppt/media/image7.png" ContentType="image/png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7.png>
</file>

<file path=ppt/media/media6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E49D726-C9D7-4D27-A772-46E49EDB166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BJECT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7A6675EE-7639-4008-BB95-5325FCC7482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EFF1F8CA-FB42-4135-9074-4BE0F043E90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8C81B50-5D0C-4656-94D6-F08242922DC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9777F76-B33C-4E59-867B-C8C08654EB5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B8F0C3CF-030C-4141-8651-B82D01643C3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2EC85D87-B592-461F-BFA3-69C104CFE08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ECDA9C5E-CB08-4082-B2E6-626075861E1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FF097F7B-0054-4B2F-9C61-7C3CA4FB203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WO_OBJECTS_WITH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B7F0AAEB-0724-4A2C-9CB5-F6AA0ABC961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7AEBC848-A6DF-4724-8EFA-D9A1354635E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3;p1"/>
          <p:cNvSpPr/>
          <p:nvPr/>
        </p:nvSpPr>
        <p:spPr>
          <a:xfrm>
            <a:off x="9360" y="0"/>
            <a:ext cx="12191760" cy="999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pic>
        <p:nvPicPr>
          <p:cNvPr id="1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800" cy="423360"/>
          </a:xfrm>
          <a:prstGeom prst="rect">
            <a:avLst/>
          </a:prstGeom>
          <a:ln w="0">
            <a:noFill/>
          </a:ln>
        </p:spPr>
      </p:pic>
      <p:pic>
        <p:nvPicPr>
          <p:cNvPr id="2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4120" cy="534600"/>
          </a:xfrm>
          <a:prstGeom prst="rect">
            <a:avLst/>
          </a:prstGeom>
          <a:ln w="0">
            <a:noFill/>
          </a:ln>
        </p:spPr>
      </p:pic>
      <p:pic>
        <p:nvPicPr>
          <p:cNvPr id="3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720" cy="423360"/>
          </a:xfrm>
          <a:prstGeom prst="rect">
            <a:avLst/>
          </a:prstGeom>
          <a:ln w="0">
            <a:noFill/>
          </a:ln>
        </p:spPr>
      </p:pic>
      <p:pic>
        <p:nvPicPr>
          <p:cNvPr id="4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880" cy="713880"/>
          </a:xfrm>
          <a:prstGeom prst="rect">
            <a:avLst/>
          </a:prstGeom>
          <a:ln w="0">
            <a:noFill/>
          </a:ln>
        </p:spPr>
      </p:pic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r>
              <a:rPr b="0" lang="en-IN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2674289-561D-45AA-B5B3-928ADA47D903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3;p1"/>
          <p:cNvSpPr/>
          <p:nvPr/>
        </p:nvSpPr>
        <p:spPr>
          <a:xfrm>
            <a:off x="9360" y="0"/>
            <a:ext cx="12191760" cy="999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pic>
        <p:nvPicPr>
          <p:cNvPr id="101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800" cy="423360"/>
          </a:xfrm>
          <a:prstGeom prst="rect">
            <a:avLst/>
          </a:prstGeom>
          <a:ln w="0">
            <a:noFill/>
          </a:ln>
        </p:spPr>
      </p:pic>
      <p:pic>
        <p:nvPicPr>
          <p:cNvPr id="102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4120" cy="534600"/>
          </a:xfrm>
          <a:prstGeom prst="rect">
            <a:avLst/>
          </a:prstGeom>
          <a:ln w="0">
            <a:noFill/>
          </a:ln>
        </p:spPr>
      </p:pic>
      <p:pic>
        <p:nvPicPr>
          <p:cNvPr id="103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720" cy="423360"/>
          </a:xfrm>
          <a:prstGeom prst="rect">
            <a:avLst/>
          </a:prstGeom>
          <a:ln w="0">
            <a:noFill/>
          </a:ln>
        </p:spPr>
      </p:pic>
      <p:pic>
        <p:nvPicPr>
          <p:cNvPr id="104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880" cy="713880"/>
          </a:xfrm>
          <a:prstGeom prst="rect">
            <a:avLst/>
          </a:prstGeom>
          <a:ln w="0">
            <a:noFill/>
          </a:ln>
        </p:spPr>
      </p:pic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0" name="PlaceHolder 6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2719888-F95B-4249-B02B-8791BC03E9EE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7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3;p1"/>
          <p:cNvSpPr/>
          <p:nvPr/>
        </p:nvSpPr>
        <p:spPr>
          <a:xfrm>
            <a:off x="9360" y="0"/>
            <a:ext cx="12191760" cy="999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pic>
        <p:nvPicPr>
          <p:cNvPr id="112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800" cy="423360"/>
          </a:xfrm>
          <a:prstGeom prst="rect">
            <a:avLst/>
          </a:prstGeom>
          <a:ln w="0">
            <a:noFill/>
          </a:ln>
        </p:spPr>
      </p:pic>
      <p:pic>
        <p:nvPicPr>
          <p:cNvPr id="113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4120" cy="534600"/>
          </a:xfrm>
          <a:prstGeom prst="rect">
            <a:avLst/>
          </a:prstGeom>
          <a:ln w="0">
            <a:noFill/>
          </a:ln>
        </p:spPr>
      </p:pic>
      <p:pic>
        <p:nvPicPr>
          <p:cNvPr id="114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720" cy="423360"/>
          </a:xfrm>
          <a:prstGeom prst="rect">
            <a:avLst/>
          </a:prstGeom>
          <a:ln w="0">
            <a:noFill/>
          </a:ln>
        </p:spPr>
      </p:pic>
      <p:pic>
        <p:nvPicPr>
          <p:cNvPr id="115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880" cy="713880"/>
          </a:xfrm>
          <a:prstGeom prst="rect">
            <a:avLst/>
          </a:prstGeom>
          <a:ln w="0">
            <a:noFill/>
          </a:ln>
        </p:spPr>
      </p:pic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C9A1E91-2AA8-4618-B0EA-F45C2E0AC01A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7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3;p1"/>
          <p:cNvSpPr/>
          <p:nvPr/>
        </p:nvSpPr>
        <p:spPr>
          <a:xfrm>
            <a:off x="9360" y="0"/>
            <a:ext cx="12191760" cy="999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pic>
        <p:nvPicPr>
          <p:cNvPr id="13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800" cy="423360"/>
          </a:xfrm>
          <a:prstGeom prst="rect">
            <a:avLst/>
          </a:prstGeom>
          <a:ln w="0">
            <a:noFill/>
          </a:ln>
        </p:spPr>
      </p:pic>
      <p:pic>
        <p:nvPicPr>
          <p:cNvPr id="14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4120" cy="534600"/>
          </a:xfrm>
          <a:prstGeom prst="rect">
            <a:avLst/>
          </a:prstGeom>
          <a:ln w="0">
            <a:noFill/>
          </a:ln>
        </p:spPr>
      </p:pic>
      <p:pic>
        <p:nvPicPr>
          <p:cNvPr id="15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720" cy="423360"/>
          </a:xfrm>
          <a:prstGeom prst="rect">
            <a:avLst/>
          </a:prstGeom>
          <a:ln w="0">
            <a:noFill/>
          </a:ln>
        </p:spPr>
      </p:pic>
      <p:pic>
        <p:nvPicPr>
          <p:cNvPr id="16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880" cy="713880"/>
          </a:xfrm>
          <a:prstGeom prst="rect">
            <a:avLst/>
          </a:prstGeom>
          <a:ln w="0">
            <a:noFill/>
          </a:ln>
        </p:spPr>
      </p:pic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 rot="5400000">
            <a:off x="3920400" y="-1256400"/>
            <a:ext cx="4350960" cy="10515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6E004E1-DCA5-4C19-9544-88909BE74F46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7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3;p1"/>
          <p:cNvSpPr/>
          <p:nvPr/>
        </p:nvSpPr>
        <p:spPr>
          <a:xfrm>
            <a:off x="9360" y="0"/>
            <a:ext cx="12191760" cy="999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pic>
        <p:nvPicPr>
          <p:cNvPr id="23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800" cy="423360"/>
          </a:xfrm>
          <a:prstGeom prst="rect">
            <a:avLst/>
          </a:prstGeom>
          <a:ln w="0">
            <a:noFill/>
          </a:ln>
        </p:spPr>
      </p:pic>
      <p:pic>
        <p:nvPicPr>
          <p:cNvPr id="24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4120" cy="534600"/>
          </a:xfrm>
          <a:prstGeom prst="rect">
            <a:avLst/>
          </a:prstGeom>
          <a:ln w="0">
            <a:noFill/>
          </a:ln>
        </p:spPr>
      </p:pic>
      <p:pic>
        <p:nvPicPr>
          <p:cNvPr id="25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720" cy="423360"/>
          </a:xfrm>
          <a:prstGeom prst="rect">
            <a:avLst/>
          </a:prstGeom>
          <a:ln w="0">
            <a:noFill/>
          </a:ln>
        </p:spPr>
      </p:pic>
      <p:pic>
        <p:nvPicPr>
          <p:cNvPr id="26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880" cy="713880"/>
          </a:xfrm>
          <a:prstGeom prst="rect">
            <a:avLst/>
          </a:prstGeom>
          <a:ln w="0">
            <a:noFill/>
          </a:ln>
        </p:spPr>
      </p:pic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 rot="5400000">
            <a:off x="7133400" y="1956240"/>
            <a:ext cx="5811480" cy="262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 rot="5400000">
            <a:off x="1800000" y="-596160"/>
            <a:ext cx="5811480" cy="773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769D911-209D-4E22-99E1-DA2F6F561186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7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13;p1"/>
          <p:cNvSpPr/>
          <p:nvPr/>
        </p:nvSpPr>
        <p:spPr>
          <a:xfrm>
            <a:off x="9360" y="0"/>
            <a:ext cx="12191760" cy="999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pic>
        <p:nvPicPr>
          <p:cNvPr id="33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800" cy="423360"/>
          </a:xfrm>
          <a:prstGeom prst="rect">
            <a:avLst/>
          </a:prstGeom>
          <a:ln w="0">
            <a:noFill/>
          </a:ln>
        </p:spPr>
      </p:pic>
      <p:pic>
        <p:nvPicPr>
          <p:cNvPr id="34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4120" cy="534600"/>
          </a:xfrm>
          <a:prstGeom prst="rect">
            <a:avLst/>
          </a:prstGeom>
          <a:ln w="0">
            <a:noFill/>
          </a:ln>
        </p:spPr>
      </p:pic>
      <p:pic>
        <p:nvPicPr>
          <p:cNvPr id="35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720" cy="423360"/>
          </a:xfrm>
          <a:prstGeom prst="rect">
            <a:avLst/>
          </a:prstGeom>
          <a:ln w="0">
            <a:noFill/>
          </a:ln>
        </p:spPr>
      </p:pic>
      <p:pic>
        <p:nvPicPr>
          <p:cNvPr id="36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880" cy="713880"/>
          </a:xfrm>
          <a:prstGeom prst="rect">
            <a:avLst/>
          </a:prstGeom>
          <a:ln w="0">
            <a:noFill/>
          </a:ln>
        </p:spPr>
      </p:pic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A9E771C-95AB-4DE3-9309-AFDDED12F623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7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13;p1"/>
          <p:cNvSpPr/>
          <p:nvPr/>
        </p:nvSpPr>
        <p:spPr>
          <a:xfrm>
            <a:off x="9360" y="0"/>
            <a:ext cx="12191760" cy="999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pic>
        <p:nvPicPr>
          <p:cNvPr id="45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800" cy="423360"/>
          </a:xfrm>
          <a:prstGeom prst="rect">
            <a:avLst/>
          </a:prstGeom>
          <a:ln w="0">
            <a:noFill/>
          </a:ln>
        </p:spPr>
      </p:pic>
      <p:pic>
        <p:nvPicPr>
          <p:cNvPr id="46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4120" cy="534600"/>
          </a:xfrm>
          <a:prstGeom prst="rect">
            <a:avLst/>
          </a:prstGeom>
          <a:ln w="0">
            <a:noFill/>
          </a:ln>
        </p:spPr>
      </p:pic>
      <p:pic>
        <p:nvPicPr>
          <p:cNvPr id="47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720" cy="423360"/>
          </a:xfrm>
          <a:prstGeom prst="rect">
            <a:avLst/>
          </a:prstGeom>
          <a:ln w="0">
            <a:noFill/>
          </a:ln>
        </p:spPr>
      </p:pic>
      <p:pic>
        <p:nvPicPr>
          <p:cNvPr id="48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880" cy="713880"/>
          </a:xfrm>
          <a:prstGeom prst="rect">
            <a:avLst/>
          </a:prstGeom>
          <a:ln w="0"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A079CFF-BC29-47C3-8F4B-2C964145C6C7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13;p1"/>
          <p:cNvSpPr/>
          <p:nvPr/>
        </p:nvSpPr>
        <p:spPr>
          <a:xfrm>
            <a:off x="9360" y="0"/>
            <a:ext cx="12191760" cy="999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pic>
        <p:nvPicPr>
          <p:cNvPr id="56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800" cy="423360"/>
          </a:xfrm>
          <a:prstGeom prst="rect">
            <a:avLst/>
          </a:prstGeom>
          <a:ln w="0">
            <a:noFill/>
          </a:ln>
        </p:spPr>
      </p:pic>
      <p:pic>
        <p:nvPicPr>
          <p:cNvPr id="57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4120" cy="534600"/>
          </a:xfrm>
          <a:prstGeom prst="rect">
            <a:avLst/>
          </a:prstGeom>
          <a:ln w="0">
            <a:noFill/>
          </a:ln>
        </p:spPr>
      </p:pic>
      <p:pic>
        <p:nvPicPr>
          <p:cNvPr id="58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720" cy="423360"/>
          </a:xfrm>
          <a:prstGeom prst="rect">
            <a:avLst/>
          </a:prstGeom>
          <a:ln w="0">
            <a:noFill/>
          </a:ln>
        </p:spPr>
      </p:pic>
      <p:pic>
        <p:nvPicPr>
          <p:cNvPr id="59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880" cy="713880"/>
          </a:xfrm>
          <a:prstGeom prst="rect">
            <a:avLst/>
          </a:prstGeom>
          <a:ln w="0">
            <a:noFill/>
          </a:ln>
        </p:spPr>
      </p:pic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buNone/>
            </a:pPr>
            <a:r>
              <a:rPr b="0" lang="en-IN" sz="6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" name="PlaceHolder 5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6E39E3C-87A7-4D7F-A51C-1489FB36E9D2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13;p1"/>
          <p:cNvSpPr/>
          <p:nvPr/>
        </p:nvSpPr>
        <p:spPr>
          <a:xfrm>
            <a:off x="9360" y="0"/>
            <a:ext cx="12191760" cy="999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pic>
        <p:nvPicPr>
          <p:cNvPr id="66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800" cy="423360"/>
          </a:xfrm>
          <a:prstGeom prst="rect">
            <a:avLst/>
          </a:prstGeom>
          <a:ln w="0">
            <a:noFill/>
          </a:ln>
        </p:spPr>
      </p:pic>
      <p:pic>
        <p:nvPicPr>
          <p:cNvPr id="67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4120" cy="534600"/>
          </a:xfrm>
          <a:prstGeom prst="rect">
            <a:avLst/>
          </a:prstGeom>
          <a:ln w="0">
            <a:noFill/>
          </a:ln>
        </p:spPr>
      </p:pic>
      <p:pic>
        <p:nvPicPr>
          <p:cNvPr id="68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720" cy="423360"/>
          </a:xfrm>
          <a:prstGeom prst="rect">
            <a:avLst/>
          </a:prstGeom>
          <a:ln w="0">
            <a:noFill/>
          </a:ln>
        </p:spPr>
      </p:pic>
      <p:pic>
        <p:nvPicPr>
          <p:cNvPr id="69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880" cy="713880"/>
          </a:xfrm>
          <a:prstGeom prst="rect">
            <a:avLst/>
          </a:prstGeom>
          <a:ln w="0">
            <a:noFill/>
          </a:ln>
        </p:spPr>
      </p:pic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5" name="PlaceHolder 6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5A975C3-DAE4-4A9A-940A-5AB17C45D820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7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13;p1"/>
          <p:cNvSpPr/>
          <p:nvPr/>
        </p:nvSpPr>
        <p:spPr>
          <a:xfrm>
            <a:off x="9360" y="0"/>
            <a:ext cx="12191760" cy="999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pic>
        <p:nvPicPr>
          <p:cNvPr id="80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800" cy="423360"/>
          </a:xfrm>
          <a:prstGeom prst="rect">
            <a:avLst/>
          </a:prstGeom>
          <a:ln w="0">
            <a:noFill/>
          </a:ln>
        </p:spPr>
      </p:pic>
      <p:pic>
        <p:nvPicPr>
          <p:cNvPr id="81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4120" cy="534600"/>
          </a:xfrm>
          <a:prstGeom prst="rect">
            <a:avLst/>
          </a:prstGeom>
          <a:ln w="0">
            <a:noFill/>
          </a:ln>
        </p:spPr>
      </p:pic>
      <p:pic>
        <p:nvPicPr>
          <p:cNvPr id="82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720" cy="423360"/>
          </a:xfrm>
          <a:prstGeom prst="rect">
            <a:avLst/>
          </a:prstGeom>
          <a:ln w="0">
            <a:noFill/>
          </a:ln>
        </p:spPr>
      </p:pic>
      <p:pic>
        <p:nvPicPr>
          <p:cNvPr id="83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880" cy="713880"/>
          </a:xfrm>
          <a:prstGeom prst="rect">
            <a:avLst/>
          </a:prstGeom>
          <a:ln w="0">
            <a:noFill/>
          </a:ln>
        </p:spPr>
      </p:pic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1" name="PlaceHolder 8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12ABB02-C120-49A5-8F18-47B681AB2D41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7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13;p1"/>
          <p:cNvSpPr/>
          <p:nvPr/>
        </p:nvSpPr>
        <p:spPr>
          <a:xfrm>
            <a:off x="9360" y="0"/>
            <a:ext cx="12191760" cy="9997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solidFill>
                <a:schemeClr val="lt1"/>
              </a:solidFill>
              <a:latin typeface="Calibri"/>
              <a:ea typeface="Calibri"/>
            </a:endParaRPr>
          </a:p>
        </p:txBody>
      </p:sp>
      <p:pic>
        <p:nvPicPr>
          <p:cNvPr id="93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800" cy="423360"/>
          </a:xfrm>
          <a:prstGeom prst="rect">
            <a:avLst/>
          </a:prstGeom>
          <a:ln w="0">
            <a:noFill/>
          </a:ln>
        </p:spPr>
      </p:pic>
      <p:pic>
        <p:nvPicPr>
          <p:cNvPr id="94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4120" cy="534600"/>
          </a:xfrm>
          <a:prstGeom prst="rect">
            <a:avLst/>
          </a:prstGeom>
          <a:ln w="0">
            <a:noFill/>
          </a:ln>
        </p:spPr>
      </p:pic>
      <p:pic>
        <p:nvPicPr>
          <p:cNvPr id="95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720" cy="423360"/>
          </a:xfrm>
          <a:prstGeom prst="rect">
            <a:avLst/>
          </a:prstGeom>
          <a:ln w="0">
            <a:noFill/>
          </a:ln>
        </p:spPr>
      </p:pic>
      <p:pic>
        <p:nvPicPr>
          <p:cNvPr id="96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880" cy="713880"/>
          </a:xfrm>
          <a:prstGeom prst="rect">
            <a:avLst/>
          </a:prstGeom>
          <a:ln w="0">
            <a:noFill/>
          </a:ln>
        </p:spPr>
      </p:pic>
      <p:sp>
        <p:nvSpPr>
          <p:cNvPr id="97" name="PlaceHolder 1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1DDA1EB-9896-4696-97CF-03F915C69DB9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video" Target="../media/media6.mp4"/><Relationship Id="rId2" Type="http://schemas.microsoft.com/office/2007/relationships/media" Target="../media/media6.mp4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490040" y="2406960"/>
            <a:ext cx="9143640" cy="977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000" spc="-1" strike="noStrike">
                <a:solidFill>
                  <a:schemeClr val="accent1"/>
                </a:solidFill>
                <a:latin typeface="Times New Roman"/>
                <a:ea typeface="Arial"/>
              </a:rPr>
              <a:t>An End-to-End Data Science Project with ChatGPT</a:t>
            </a:r>
            <a:endParaRPr b="0" lang="en-IN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Google Shape;92;p13"/>
          <p:cNvSpPr/>
          <p:nvPr/>
        </p:nvSpPr>
        <p:spPr>
          <a:xfrm>
            <a:off x="-301320" y="1511280"/>
            <a:ext cx="12726360" cy="57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2f5496"/>
                </a:solidFill>
                <a:latin typeface="Times New Roman"/>
                <a:ea typeface="Arial"/>
              </a:rPr>
              <a:t>TSP- AI ML Fundamentals (Capstone Project)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Google Shape;93;p13"/>
          <p:cNvSpPr/>
          <p:nvPr/>
        </p:nvSpPr>
        <p:spPr>
          <a:xfrm>
            <a:off x="8562960" y="4068360"/>
            <a:ext cx="4733640" cy="100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PRESENTED BY: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KAMALIKA. SB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810021237018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Google Shape;94;p13"/>
          <p:cNvSpPr/>
          <p:nvPr/>
        </p:nvSpPr>
        <p:spPr>
          <a:xfrm>
            <a:off x="1281600" y="5451480"/>
            <a:ext cx="8259120" cy="39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Guided By: </a:t>
            </a:r>
            <a:r>
              <a:rPr b="0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Ramar Bose Sr. AI Master Trainer   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ftr" idx="34"/>
          </p:nvPr>
        </p:nvSpPr>
        <p:spPr>
          <a:xfrm>
            <a:off x="4248360" y="64929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640" cy="82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chemeClr val="accent1"/>
                </a:solidFill>
                <a:latin typeface="Times New Roman"/>
                <a:ea typeface="Arial"/>
              </a:rPr>
              <a:t>References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subTitle"/>
          </p:nvPr>
        </p:nvSpPr>
        <p:spPr>
          <a:xfrm>
            <a:off x="1085760" y="2110320"/>
            <a:ext cx="9124560" cy="4365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343080" indent="-343080">
              <a:lnSpc>
                <a:spcPct val="150000"/>
              </a:lnSpc>
              <a:buClr>
                <a:srgbClr val="000000"/>
              </a:buClr>
              <a:buFont typeface="Calibri"/>
              <a:buAutoNum type="arabicPeriod"/>
            </a:pPr>
            <a:r>
              <a:rPr b="0" lang="en-US" sz="24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Project Github link, Ramar Bose , 2024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en-US" sz="24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Project video recorded link (youtube/github), Ramar Bose , 2024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en-US" sz="24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Project PPT &amp; Report github link, Ramar Bose , 2024 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IN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ftr" idx="43"/>
          </p:nvPr>
        </p:nvSpPr>
        <p:spPr>
          <a:xfrm>
            <a:off x="3993480" y="64929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463040" y="2766240"/>
            <a:ext cx="92984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002060"/>
                </a:solidFill>
                <a:latin typeface="Times New Roman"/>
                <a:ea typeface="Arial"/>
              </a:rPr>
              <a:t>THANK YOU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ftr" idx="44"/>
          </p:nvPr>
        </p:nvSpPr>
        <p:spPr>
          <a:xfrm>
            <a:off x="4038480" y="64929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883080" y="120456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002060"/>
                </a:solidFill>
                <a:latin typeface="Times New Roman"/>
                <a:ea typeface="Arial"/>
              </a:rPr>
              <a:t>OUTLINE :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1685880" y="1618920"/>
            <a:ext cx="11018520" cy="523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90000"/>
              </a:lnSpc>
              <a:buNone/>
              <a:tabLst>
                <a:tab algn="l" pos="0"/>
              </a:tabLst>
            </a:pP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Problem Statement 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Proposed System/Solution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Algorithm &amp; Deployment  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GitHub Link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Project Demo(photos / videos)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Conclusion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Future Scope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chemeClr val="dk1"/>
                </a:solidFill>
                <a:latin typeface="Times New Roman"/>
                <a:ea typeface="Arial"/>
              </a:rPr>
              <a:t>References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ftr" idx="35"/>
          </p:nvPr>
        </p:nvSpPr>
        <p:spPr>
          <a:xfrm>
            <a:off x="4083480" y="64929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640" cy="82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chemeClr val="accent1"/>
                </a:solidFill>
                <a:latin typeface="Times New Roman"/>
                <a:ea typeface="Arial"/>
              </a:rPr>
              <a:t>Problem Statement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subTitle"/>
          </p:nvPr>
        </p:nvSpPr>
        <p:spPr>
          <a:xfrm>
            <a:off x="1047600" y="2127240"/>
            <a:ext cx="10105560" cy="319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just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This project aims to create a loan approval system using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machine learning 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and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ChatGPT's NLP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. It will analyze past loan data to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predict creditworthiness 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for new applicants. Integrating ChatGPT automates customer interactions, improving the loan application process. By combining analytics with conversational AI, it aims to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boost accuracy and speed of approvals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, enhancing the user experience for applicants and loan officers.</a:t>
            </a:r>
            <a:endParaRPr b="0" lang="en-IN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ftr" idx="36"/>
          </p:nvPr>
        </p:nvSpPr>
        <p:spPr>
          <a:xfrm>
            <a:off x="3993480" y="64929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640" cy="82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chemeClr val="accent1"/>
                </a:solidFill>
                <a:latin typeface="Times New Roman"/>
                <a:ea typeface="Arial"/>
              </a:rPr>
              <a:t>Proposed Solution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subTitle"/>
          </p:nvPr>
        </p:nvSpPr>
        <p:spPr>
          <a:xfrm>
            <a:off x="1095480" y="2186280"/>
            <a:ext cx="10048680" cy="299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just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The proposed end-to-end data science project with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ChatGPT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 and a loan dataset involves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data preprocessing, feature engineering, and training a machine learning model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 for loan approval prediction. Integration of ChatGPT enables a conversational interface for user inquiries and assistance. Thorough testing ensures model accuracy in real-world scenarios.</a:t>
            </a:r>
            <a:endParaRPr b="0" lang="en-IN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ftr" idx="37"/>
          </p:nvPr>
        </p:nvSpPr>
        <p:spPr>
          <a:xfrm>
            <a:off x="3993480" y="64929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640" cy="82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chemeClr val="accent1"/>
                </a:solidFill>
                <a:latin typeface="Times New Roman"/>
                <a:ea typeface="Arial"/>
              </a:rPr>
              <a:t>Algorithm &amp; Deployment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subTitle"/>
          </p:nvPr>
        </p:nvSpPr>
        <p:spPr>
          <a:xfrm>
            <a:off x="1057320" y="2110320"/>
            <a:ext cx="10067400" cy="4365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8294" lnSpcReduction="10000"/>
          </a:bodyPr>
          <a:p>
            <a:pPr marL="457200" indent="-457200" algn="just">
              <a:lnSpc>
                <a:spcPct val="90000"/>
              </a:lnSpc>
              <a:buClr>
                <a:srgbClr val="000000"/>
              </a:buClr>
              <a:buFont typeface="Wingdings" charset="2"/>
              <a:buChar char=""/>
            </a:pP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Data preprocessing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: Clean and prepare loan dataset, handle missing values and outliers.</a:t>
            </a:r>
            <a:endParaRPr b="0" lang="en-IN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"/>
            </a:pP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Feature engineering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: Extract relevant information to enhance model performance.</a:t>
            </a:r>
            <a:endParaRPr b="0" lang="en-IN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"/>
            </a:pP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Machine learning model training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: Train model (e.g., logistic regression, random forest) to predict loan approval/rejection based on historical data.</a:t>
            </a:r>
            <a:endParaRPr b="0" lang="en-IN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"/>
            </a:pP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Integration of ChatGPT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: Enable conversational interface for user inquiries and assistance.</a:t>
            </a:r>
            <a:endParaRPr b="0" lang="en-IN" sz="26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"/>
            </a:pP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Testing and evaluation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: Ensure model accuracy and effectiveness in real-world scenarios.</a:t>
            </a:r>
            <a:endParaRPr b="0" lang="en-IN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ftr" idx="38"/>
          </p:nvPr>
        </p:nvSpPr>
        <p:spPr>
          <a:xfrm>
            <a:off x="3993480" y="64929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523880" y="1405800"/>
            <a:ext cx="9143640" cy="82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chemeClr val="accent1"/>
                </a:solidFill>
                <a:latin typeface="Times New Roman"/>
                <a:ea typeface="Arial"/>
              </a:rPr>
              <a:t>GitHub Link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subTitle"/>
          </p:nvPr>
        </p:nvSpPr>
        <p:spPr>
          <a:xfrm>
            <a:off x="681480" y="2572920"/>
            <a:ext cx="11152440" cy="52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>
              <a:lnSpc>
                <a:spcPct val="90000"/>
              </a:lnSpc>
              <a:buNone/>
            </a:pPr>
            <a:r>
              <a:rPr b="0" lang="en-US" sz="2400" spc="-1" strike="noStrike">
                <a:solidFill>
                  <a:schemeClr val="dk1"/>
                </a:solidFill>
                <a:latin typeface="Times New Roman"/>
                <a:ea typeface="Calibri"/>
              </a:rPr>
              <a:t>https://github.com/KAMALIKA-AU810021237018/Naan-Mudhalvan-Project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ftr" idx="39"/>
          </p:nvPr>
        </p:nvSpPr>
        <p:spPr>
          <a:xfrm>
            <a:off x="3993480" y="64929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2" name="TextBox 1"/>
          <p:cNvSpPr/>
          <p:nvPr/>
        </p:nvSpPr>
        <p:spPr>
          <a:xfrm>
            <a:off x="4410000" y="3524400"/>
            <a:ext cx="389520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4400" spc="-1" strike="noStrike">
                <a:solidFill>
                  <a:schemeClr val="accent1"/>
                </a:solidFill>
                <a:latin typeface="Times New Roman"/>
                <a:ea typeface="Arial"/>
              </a:rPr>
              <a:t>Youtube  Link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Google Shape;129;p18"/>
          <p:cNvSpPr/>
          <p:nvPr/>
        </p:nvSpPr>
        <p:spPr>
          <a:xfrm>
            <a:off x="681480" y="4772160"/>
            <a:ext cx="11152440" cy="52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algn="ctr">
              <a:lnSpc>
                <a:spcPct val="90000"/>
              </a:lnSpc>
            </a:pPr>
            <a:r>
              <a:rPr b="0" lang="en-US" sz="2400" spc="-1" strike="noStrike">
                <a:solidFill>
                  <a:schemeClr val="dk1"/>
                </a:solidFill>
                <a:latin typeface="Times New Roman"/>
                <a:ea typeface="Calibri"/>
              </a:rPr>
              <a:t>https://youtu.be/SHL5wpMfCzU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478880" y="718920"/>
            <a:ext cx="9143640" cy="82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chemeClr val="accent1"/>
                </a:solidFill>
                <a:latin typeface="Times New Roman"/>
                <a:ea typeface="Arial"/>
              </a:rPr>
              <a:t>Project Demo(Recorded Video)</a:t>
            </a:r>
            <a:endParaRPr b="0" lang="en-IN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ftr" idx="40"/>
          </p:nvPr>
        </p:nvSpPr>
        <p:spPr>
          <a:xfrm>
            <a:off x="3993480" y="64929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46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40000" y="1800360"/>
            <a:ext cx="9241560" cy="4217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restart="whenNotActive" nodeType="interactiveSeq" fill="hold">
                <p:stCondLst>
                  <p:cond delay="0" evt="onClick">
                    <p:tgtEl>
                      <p:spTgt spid="146"/>
                    </p:tgtEl>
                  </p:cond>
                </p:stCondLst>
                <p:childTnLst>
                  <p:par>
                    <p:cTn id="3" fill="hold">
                      <p:stCondLst>
                        <p:cond delay="0" evt="onClick">
                          <p:tgtEl>
                            <p:spTgt spid="146"/>
                          </p:tgtEl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>
              <p:cMediaNode>
                <p:cTn>
                  <p:stCondLst>
                    <p:cond delay="indefinite"/>
                  </p:stCondLst>
                </p:cTn>
                <p:tgtEl>
                  <p:spTgt spid="14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640" cy="82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chemeClr val="accent1"/>
                </a:solidFill>
                <a:latin typeface="Times New Roman"/>
                <a:ea typeface="Arial"/>
              </a:rPr>
              <a:t>Conclusion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ubTitle"/>
          </p:nvPr>
        </p:nvSpPr>
        <p:spPr>
          <a:xfrm>
            <a:off x="1047600" y="2110320"/>
            <a:ext cx="10077120" cy="4365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just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Implementing an end-to-end data project with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ChatGPT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 for a loan dataset enhances customer engagement and service efficiency in lending. Through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NLP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, it facilitates seamless communication, providing instant assistance and guidance. Meticulous data preprocessing, model training, integration, and deployment ensure accurate and relevant responses, streamlining the user experience.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Continuous monitoring and updates 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make the system adaptive and responsive to evolving user needs, optimizing loan management processes.</a:t>
            </a:r>
            <a:endParaRPr b="0" lang="en-IN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ftr" idx="41"/>
          </p:nvPr>
        </p:nvSpPr>
        <p:spPr>
          <a:xfrm>
            <a:off x="3993480" y="64929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640" cy="822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chemeClr val="accent1"/>
                </a:solidFill>
                <a:latin typeface="Times New Roman"/>
                <a:ea typeface="Arial"/>
              </a:rPr>
              <a:t>Future Scope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subTitle"/>
          </p:nvPr>
        </p:nvSpPr>
        <p:spPr>
          <a:xfrm>
            <a:off x="1047600" y="2110320"/>
            <a:ext cx="10077120" cy="4365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just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In the future, leveraging ChatGPT for loan datasets offers exciting prospects. Advancements in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NLP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 and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ML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 will enable sophisticated loan application systems. Integration of diverse data sources like social media or transaction history can enhance risk assessment.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Voice recognition </a:t>
            </a:r>
            <a:r>
              <a:rPr b="0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can improve accessibility. Collaboration with financial institutions and regulators can ensure trust and compliance. Overall, the future of ChatGPT in loan management holds great promise for </a:t>
            </a:r>
            <a:r>
              <a:rPr b="1" lang="en-US" sz="2600" spc="-1" strike="noStrike">
                <a:solidFill>
                  <a:schemeClr val="dk1"/>
                </a:solidFill>
                <a:latin typeface="Times New Roman"/>
                <a:ea typeface="Arial"/>
              </a:rPr>
              <a:t>innovation and financial inclusion.</a:t>
            </a:r>
            <a:endParaRPr b="0" lang="en-IN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ftr" idx="42"/>
          </p:nvPr>
        </p:nvSpPr>
        <p:spPr>
          <a:xfrm>
            <a:off x="3993480" y="64929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127</TotalTime>
  <Application>LibreOffice/7.6.5.2$Linux_X86_64 LibreOffice_project/60$Build-2</Application>
  <AppVersion>15.0000</AppVersion>
  <Words>536</Words>
  <Paragraphs>51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Kamalika</dc:creator>
  <dc:description/>
  <dc:language>en-IN</dc:language>
  <cp:lastModifiedBy/>
  <dcterms:modified xsi:type="dcterms:W3CDTF">2024-04-20T14:25:07Z</dcterms:modified>
  <cp:revision>11</cp:revision>
  <dc:subject/>
  <dc:title>An End-to-End Data Science Project with ChatGPT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1</vt:i4>
  </property>
  <property fmtid="{D5CDD505-2E9C-101B-9397-08002B2CF9AE}" pid="3" name="Notes">
    <vt:i4>11</vt:i4>
  </property>
  <property fmtid="{D5CDD505-2E9C-101B-9397-08002B2CF9AE}" pid="4" name="PresentationFormat">
    <vt:lpwstr>Widescreen</vt:lpwstr>
  </property>
  <property fmtid="{D5CDD505-2E9C-101B-9397-08002B2CF9AE}" pid="5" name="Slides">
    <vt:i4>11</vt:i4>
  </property>
</Properties>
</file>